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7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83.png" ContentType="image/png"/>
  <Override PartName="/ppt/media/image82.png" ContentType="image/png"/>
  <Override PartName="/ppt/media/image80.png" ContentType="image/png"/>
  <Override PartName="/ppt/media/image79.png" ContentType="image/png"/>
  <Override PartName="/ppt/media/image34.jpeg" ContentType="image/jpeg"/>
  <Override PartName="/ppt/media/image33.jpeg" ContentType="image/jpeg"/>
  <Override PartName="/ppt/media/image5.png" ContentType="image/png"/>
  <Override PartName="/ppt/media/image84.png" ContentType="image/png"/>
  <Override PartName="/ppt/media/image3.png" ContentType="image/png"/>
  <Override PartName="/ppt/media/image8.png" ContentType="image/png"/>
  <Override PartName="/ppt/media/image63.png" ContentType="image/png"/>
  <Override PartName="/ppt/media/image7.png" ContentType="image/png"/>
  <Override PartName="/ppt/media/image81.png" ContentType="image/png"/>
  <Override PartName="/ppt/media/image60.jpeg" ContentType="image/jpeg"/>
  <Override PartName="/ppt/media/image62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15.jpeg" ContentType="image/jpeg"/>
  <Override PartName="/ppt/media/image48.png" ContentType="image/png"/>
  <Override PartName="/ppt/media/image22.png" ContentType="image/png"/>
  <Override PartName="/ppt/media/image4.jpeg" ContentType="image/jpeg"/>
  <Override PartName="/ppt/media/image47.png" ContentType="image/png"/>
  <Override PartName="/ppt/media/image21.png" ContentType="image/png"/>
  <Override PartName="/ppt/media/image9.jpeg" ContentType="image/jpe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.jpeg" ContentType="image/jpe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jpeg" ContentType="image/jpeg"/>
  <Override PartName="/ppt/media/image70.png" ContentType="image/png"/>
  <Override PartName="/ppt/media/image44.jpeg" ContentType="image/jpeg"/>
  <Override PartName="/ppt/media/image50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jpeg" ContentType="image/jpeg"/>
  <Override PartName="/ppt/media/image16.jpeg" ContentType="image/jpeg"/>
  <Override PartName="/ppt/media/image58.png" ContentType="image/png"/>
  <Override PartName="/ppt/media/image59.png" ContentType="image/png"/>
  <Override PartName="/ppt/media/image61.png" ContentType="image/png"/>
  <Override PartName="/ppt/media/image64.png" ContentType="image/png"/>
  <Override PartName="/ppt/media/image40.png" ContentType="image/png"/>
  <Override PartName="/ppt/media/image65.jpeg" ContentType="image/jpeg"/>
  <Override PartName="/ppt/media/image68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D3EA339-373F-4DD2-B284-474719EE35B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9.xml"/><Relationship Id="rId4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1.xml"/><Relationship Id="rId4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6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9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5F0EC4A-7AE7-4295-B86C-005BA5628B3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98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1FC925-D922-4054-8D9C-4D35EFD3DC2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0F59F3-3C35-4575-AEC8-3CCE8FB98ED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A12F1C-7BC7-4ED9-BFFE-0CF2D7F78B37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2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9C30EF-7F0D-40FB-93A3-675663109B25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6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115321B-2FC7-4BF8-A572-5A0F573E08C9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2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E279E0E-7AC4-4CA3-9EC8-AF3BC4F92A7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F8DD76-4C0F-42F5-BFB1-A34D4189F680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2" name="TextShape 4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Presentation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ae5bf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fld id="{E44A930A-13F6-48CF-8AD9-B63438B7D13D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12/15/2018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21F2DA0-BEC4-4A1F-94A2-332E57C86E0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2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3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5" name="Picture 14" descr=""/>
          <p:cNvPicPr/>
          <p:nvPr/>
        </p:nvPicPr>
        <p:blipFill>
          <a:blip r:embed="rId3"/>
          <a:stretch/>
        </p:blipFill>
        <p:spPr>
          <a:xfrm rot="20967600">
            <a:off x="504000" y="2017800"/>
            <a:ext cx="2849040" cy="3305160"/>
          </a:xfrm>
          <a:prstGeom prst="rect">
            <a:avLst/>
          </a:prstGeom>
          <a:ln>
            <a:noFill/>
          </a:ln>
        </p:spPr>
      </p:pic>
      <p:sp>
        <p:nvSpPr>
          <p:cNvPr id="136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137" name="Picture 16" descr=""/>
          <p:cNvPicPr/>
          <p:nvPr/>
        </p:nvPicPr>
        <p:blipFill>
          <a:blip r:embed="rId4"/>
          <a:stretch/>
        </p:blipFill>
        <p:spPr>
          <a:xfrm>
            <a:off x="9783000" y="319680"/>
            <a:ext cx="2211840" cy="551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://judge.softuni.bg/" TargetMode="Externa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softuni.bg/users/profile/show" TargetMode="External"/><Relationship Id="rId2" Type="http://schemas.openxmlformats.org/officeDocument/2006/relationships/image" Target="../media/image53.pn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softuni.bg/trainings/1977/java-oop-advanced-july-2018" TargetMode="Externa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hyperlink" Target="https://softuni.bg/forum/categories/71/java-oop-advanced" TargetMode="External"/><Relationship Id="rId6" Type="http://schemas.openxmlformats.org/officeDocument/2006/relationships/hyperlink" Target="https://www.facebook.com/groups/SoftUniTechModuleJanuary2018" TargetMode="External"/><Relationship Id="rId7" Type="http://schemas.openxmlformats.org/officeDocument/2006/relationships/hyperlink" Target="https://www.facebook.com/groups/SoftUniJavaFundamentalsMay2018/" TargetMode="External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softuni.bg/trainings/1976/java-oop-basics-june-2018" TargetMode="Externa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://www.softuni.bg/" TargetMode="External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softuni.bg/courses/programming-fundamentals" TargetMode="Externa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jpe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slideLayout" Target="../slideLayouts/slideLayout37.xml"/><Relationship Id="rId1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foundation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579840" y="457200"/>
            <a:ext cx="7909920" cy="14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Java OOP Advanced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579840" y="1965240"/>
            <a:ext cx="7909920" cy="131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latin typeface="Calibri"/>
              </a:rPr>
              <a:t>Course 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684360" y="4583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684360" y="50533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684360" y="549972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684360" y="584100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45920" y="321912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225" name="CustomShape 7"/>
          <p:cNvSpPr/>
          <p:nvPr/>
        </p:nvSpPr>
        <p:spPr>
          <a:xfrm rot="576000">
            <a:off x="4365000" y="3320280"/>
            <a:ext cx="278064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Java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OOP Advanced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22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1840" cy="551520"/>
          </a:xfrm>
          <a:prstGeom prst="rect">
            <a:avLst/>
          </a:prstGeom>
          <a:ln>
            <a:noFill/>
          </a:ln>
        </p:spPr>
      </p:pic>
      <p:pic>
        <p:nvPicPr>
          <p:cNvPr id="227" name="Picture 13" descr=""/>
          <p:cNvPicPr/>
          <p:nvPr/>
        </p:nvPicPr>
        <p:blipFill>
          <a:blip r:embed="rId4"/>
          <a:stretch/>
        </p:blipFill>
        <p:spPr>
          <a:xfrm>
            <a:off x="3450240" y="3733920"/>
            <a:ext cx="2252880" cy="2437920"/>
          </a:xfrm>
          <a:prstGeom prst="rect">
            <a:avLst/>
          </a:prstGeom>
          <a:ln>
            <a:noFill/>
          </a:ln>
        </p:spPr>
      </p:pic>
      <p:pic>
        <p:nvPicPr>
          <p:cNvPr id="228" name="Picture 16" descr=""/>
          <p:cNvPicPr/>
          <p:nvPr/>
        </p:nvPicPr>
        <p:blipFill>
          <a:blip r:embed="rId5"/>
          <a:stretch/>
        </p:blipFill>
        <p:spPr>
          <a:xfrm>
            <a:off x="6856560" y="2286000"/>
            <a:ext cx="4952520" cy="495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70C7ECD-8FB3-49DE-8E64-CA14E1E6E88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OOP Advanced – Course Program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190440" y="1151280"/>
            <a:ext cx="11804400" cy="54856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Course Introduction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Course Program, Trainers, Exams, Resources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Generics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Generics, Covariance, Contravariance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Iterators and Comparators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Iterator, Iterable, Comparator, Comparable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Enums and Annotations</a:t>
            </a:r>
            <a:r>
              <a:rPr b="0" lang="en-US" sz="3000" spc="-1" strike="noStrike">
                <a:solidFill>
                  <a:srgbClr val="f8d8a0"/>
                </a:solidFill>
                <a:latin typeface="Calibri"/>
              </a:rPr>
              <a:t> </a:t>
            </a:r>
            <a:r>
              <a:rPr b="0" lang="en-US" sz="3000" spc="-1" strike="noStrike">
                <a:solidFill>
                  <a:srgbClr val="eceae3"/>
                </a:solidFill>
                <a:latin typeface="Calibri"/>
              </a:rPr>
              <a:t>–What is enumeration. What is Annotation. Writing Annotations.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Reflection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Reflection. Reflection API - Class.forName, .newInstance(), getDeclaredFields(), …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Unit Testing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What are unit tests? Unit testing framework (JUnit 4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8EFFDEE-C8A0-474C-9BF7-DA1E56E3045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OOP Advanced – Course Program(1)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190440" y="1151280"/>
            <a:ext cx="11804400" cy="54856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Open/Closed, Liskov Substitution Principles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Aimed on extensible code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Interface Segregation, Dependency Inversion Principles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Aimed on loose coupling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Object Communication and Events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Middlewares, events - objects should know about minimum other objects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Open/Closed, Liskov Substitution Principles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– Aimed on extensible code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Exam Preparation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"/>
            </a:pPr>
            <a:r>
              <a:rPr b="0" lang="en-US" sz="3000" spc="-1" strike="noStrike">
                <a:solidFill>
                  <a:srgbClr val="efbb72"/>
                </a:solidFill>
                <a:latin typeface="Calibri"/>
              </a:rPr>
              <a:t>Practical Exam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A07F9B-24EB-4BBF-A1DD-A0B417113E9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9" name="Picture 4" descr=""/>
          <p:cNvPicPr/>
          <p:nvPr/>
        </p:nvPicPr>
        <p:blipFill>
          <a:blip r:embed="rId1"/>
          <a:stretch/>
        </p:blipFill>
        <p:spPr>
          <a:xfrm>
            <a:off x="3894840" y="914400"/>
            <a:ext cx="4401720" cy="4401720"/>
          </a:xfrm>
          <a:prstGeom prst="rect">
            <a:avLst/>
          </a:prstGeom>
          <a:ln>
            <a:noFill/>
          </a:ln>
        </p:spPr>
      </p:pic>
      <p:sp>
        <p:nvSpPr>
          <p:cNvPr id="280" name="TextShape 2"/>
          <p:cNvSpPr txBox="1"/>
          <p:nvPr/>
        </p:nvSpPr>
        <p:spPr>
          <a:xfrm>
            <a:off x="1626840" y="558036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algn="ctr"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Trainers Team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C3E60EE-7785-494E-B71D-00FA1A3B967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190440" y="1684440"/>
            <a:ext cx="7503840" cy="47919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Developer @ Musala Soft.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Experienced Technical Trainer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Passionate about Java Development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Top performing student @ SoftUni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Ivo Hristov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8075520" y="1752480"/>
            <a:ext cx="3367800" cy="373356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B356AF2-6D7A-4BE5-8E7F-15AB5CF325D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190440" y="1608480"/>
            <a:ext cx="7503840" cy="37252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90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Developer @ Glitch Ltd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Experienced Technical Trainer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Interested in Java and JavaScript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Top performing student @ SoftUni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Hristo Skipernov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88" name="Picture 4" descr=""/>
          <p:cNvPicPr/>
          <p:nvPr/>
        </p:nvPicPr>
        <p:blipFill>
          <a:blip r:embed="rId1"/>
          <a:stretch/>
        </p:blipFill>
        <p:spPr>
          <a:xfrm>
            <a:off x="8075520" y="1676520"/>
            <a:ext cx="3428640" cy="342864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E22313C-D421-419B-9210-54F60BD23C5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Lessons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: ~30 hours (onsite + videos)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Practical </a:t>
            </a: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exercises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 (in class): ~32 hours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Exam </a:t>
            </a: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preparation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: 3*4 hours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Exam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: 6 hours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Schedule: July – August 2018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Exam date: </a:t>
            </a: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12 August 2018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Training Duration – Java Advanced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2" name="Picture 4" descr=""/>
          <p:cNvPicPr/>
          <p:nvPr/>
        </p:nvPicPr>
        <p:blipFill>
          <a:blip r:embed="rId1"/>
          <a:stretch/>
        </p:blipFill>
        <p:spPr>
          <a:xfrm>
            <a:off x="8228160" y="3048120"/>
            <a:ext cx="2887920" cy="303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3AFB110-932F-4162-B81C-BA2691C5E5E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course assignments require to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search in Internet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is an important part of the learning process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Some exercises intentionally have no hints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Learn to find solutions!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development includes</a:t>
            </a:r>
            <a:br/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everyday searching and learning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No excuses, just 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learn to study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!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Learn to Search in Internet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6" name="Picture 13" descr=""/>
          <p:cNvPicPr/>
          <p:nvPr/>
        </p:nvPicPr>
        <p:blipFill>
          <a:blip r:embed="rId1"/>
          <a:stretch/>
        </p:blipFill>
        <p:spPr>
          <a:xfrm>
            <a:off x="9596520" y="3956760"/>
            <a:ext cx="1590840" cy="1773720"/>
          </a:xfrm>
          <a:prstGeom prst="rect">
            <a:avLst/>
          </a:prstGeom>
          <a:ln>
            <a:noFill/>
          </a:ln>
        </p:spPr>
      </p:pic>
      <p:pic>
        <p:nvPicPr>
          <p:cNvPr id="297" name="Picture 4" descr=""/>
          <p:cNvPicPr/>
          <p:nvPr/>
        </p:nvPicPr>
        <p:blipFill>
          <a:blip r:embed="rId2"/>
          <a:stretch/>
        </p:blipFill>
        <p:spPr>
          <a:xfrm>
            <a:off x="7161120" y="3874320"/>
            <a:ext cx="1939680" cy="1945800"/>
          </a:xfrm>
          <a:prstGeom prst="rect">
            <a:avLst/>
          </a:prstGeom>
          <a:ln>
            <a:noFill/>
          </a:ln>
        </p:spPr>
      </p:pic>
      <p:pic>
        <p:nvPicPr>
          <p:cNvPr id="298" name="Picture 5" descr=""/>
          <p:cNvPicPr/>
          <p:nvPr/>
        </p:nvPicPr>
        <p:blipFill>
          <a:blip r:embed="rId3"/>
          <a:stretch/>
        </p:blipFill>
        <p:spPr>
          <a:xfrm>
            <a:off x="9468360" y="1981080"/>
            <a:ext cx="1719000" cy="169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C317D2E-5478-4167-A162-8666197BC8F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00" name="Picture 4" descr=""/>
          <p:cNvPicPr/>
          <p:nvPr/>
        </p:nvPicPr>
        <p:blipFill>
          <a:blip r:embed="rId1"/>
          <a:stretch/>
        </p:blipFill>
        <p:spPr>
          <a:xfrm>
            <a:off x="4317480" y="762120"/>
            <a:ext cx="3605400" cy="3605400"/>
          </a:xfrm>
          <a:prstGeom prst="rect">
            <a:avLst/>
          </a:prstGeom>
          <a:ln>
            <a:noFill/>
          </a:ln>
        </p:spPr>
      </p:pic>
      <p:sp>
        <p:nvSpPr>
          <p:cNvPr id="301" name="TextShape 2"/>
          <p:cNvSpPr txBox="1"/>
          <p:nvPr/>
        </p:nvSpPr>
        <p:spPr>
          <a:xfrm>
            <a:off x="1751040" y="4343400"/>
            <a:ext cx="8709480" cy="11181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4800" spc="-1" strike="noStrike">
                <a:solidFill>
                  <a:srgbClr val="f3be60"/>
                </a:solidFill>
                <a:latin typeface="Calibri"/>
              </a:rPr>
              <a:t>Java OOP Advanced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2513160" y="5450040"/>
            <a:ext cx="7185600" cy="6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Evaluation Criteria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2D60FF5-58E6-4350-A455-C4E81C6C087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Scoring System for “Java OOP Basics”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Exam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 – </a:t>
            </a:r>
            <a:r>
              <a:rPr b="0" lang="en-US" sz="3600" spc="-1" strike="noStrike">
                <a:solidFill>
                  <a:srgbClr val="eceae3"/>
                </a:solidFill>
                <a:latin typeface="Consolas"/>
              </a:rPr>
              <a:t>85</a:t>
            </a: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%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Homework</a:t>
            </a: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 (exercises) 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– </a:t>
            </a:r>
            <a:r>
              <a:rPr b="0" lang="en-US" sz="3600" spc="-1" strike="noStrike">
                <a:solidFill>
                  <a:srgbClr val="eceae3"/>
                </a:solidFill>
                <a:latin typeface="Consolas"/>
              </a:rPr>
              <a:t>15</a:t>
            </a: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%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fbb72"/>
                </a:solidFill>
                <a:latin typeface="Calibri"/>
              </a:rPr>
              <a:t>Bonuses</a:t>
            </a: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: up to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600" spc="-1" strike="noStrike">
                <a:solidFill>
                  <a:srgbClr val="eceae3"/>
                </a:solidFill>
                <a:latin typeface="Consolas"/>
              </a:rPr>
              <a:t>10</a:t>
            </a: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%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Presence in class: 5%</a:t>
            </a:r>
            <a:br/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(onsite students only)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600" spc="-1" strike="noStrike">
                <a:solidFill>
                  <a:srgbClr val="eceae3"/>
                </a:solidFill>
                <a:latin typeface="Calibri"/>
              </a:rPr>
              <a:t> 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6" name="Picture 2" descr=""/>
          <p:cNvPicPr/>
          <p:nvPr/>
        </p:nvPicPr>
        <p:blipFill>
          <a:blip r:embed="rId1"/>
          <a:stretch/>
        </p:blipFill>
        <p:spPr>
          <a:xfrm>
            <a:off x="8352720" y="4038480"/>
            <a:ext cx="2770560" cy="1510920"/>
          </a:xfrm>
          <a:prstGeom prst="rect">
            <a:avLst/>
          </a:prstGeom>
          <a:ln>
            <a:noFill/>
          </a:ln>
        </p:spPr>
      </p:pic>
      <p:pic>
        <p:nvPicPr>
          <p:cNvPr id="307" name="Picture 6" descr=""/>
          <p:cNvPicPr/>
          <p:nvPr/>
        </p:nvPicPr>
        <p:blipFill>
          <a:blip r:embed="rId2"/>
          <a:stretch/>
        </p:blipFill>
        <p:spPr>
          <a:xfrm>
            <a:off x="8304120" y="1371600"/>
            <a:ext cx="2649240" cy="220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7C87D21-E757-4459-BD05-86DC909D27F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90440" y="110484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3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Doing your homework is very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important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!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Programming can only be learned through </a:t>
            </a:r>
            <a:r>
              <a:rPr b="0" lang="en-US" sz="3200" spc="-1" strike="noStrike">
                <a:solidFill>
                  <a:srgbClr val="eceae3"/>
                </a:solidFill>
                <a:latin typeface="Calibri"/>
              </a:rPr>
              <a:t>a lot of practice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!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should write code every day!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Each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lesson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is followed by many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exercises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Try to solve them in class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rest are your homework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Homework assignments are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due in </a:t>
            </a:r>
            <a:r>
              <a:rPr b="1" lang="en-US" sz="3400" spc="-1" strike="noStrike">
                <a:solidFill>
                  <a:srgbClr val="efbb72"/>
                </a:solidFill>
                <a:latin typeface="Calibri"/>
              </a:rPr>
              <a:t>6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 days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after each lecture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Submission through our online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judge system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judge.softuni.bg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judge.softuni.bg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Homework Assignments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1" name="Picture 2" descr=""/>
          <p:cNvPicPr/>
          <p:nvPr/>
        </p:nvPicPr>
        <p:blipFill>
          <a:blip r:embed="rId3"/>
          <a:stretch/>
        </p:blipFill>
        <p:spPr>
          <a:xfrm>
            <a:off x="8913960" y="2743200"/>
            <a:ext cx="2209320" cy="2209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18156FD-5414-4AAF-94FE-5EA9B88692B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912960" y="1066680"/>
            <a:ext cx="4551480" cy="2559960"/>
          </a:xfrm>
          <a:prstGeom prst="rect">
            <a:avLst/>
          </a:prstGeom>
          <a:ln w="19080">
            <a:solidFill>
              <a:schemeClr val="tx1">
                <a:lumMod val="50000"/>
              </a:schemeClr>
            </a:solidFill>
            <a:round/>
          </a:ln>
        </p:spPr>
      </p:pic>
      <p:pic>
        <p:nvPicPr>
          <p:cNvPr id="232" name="Picture 3" descr=""/>
          <p:cNvPicPr/>
          <p:nvPr/>
        </p:nvPicPr>
        <p:blipFill>
          <a:blip r:embed="rId2"/>
          <a:stretch/>
        </p:blipFill>
        <p:spPr>
          <a:xfrm>
            <a:off x="6407640" y="1066680"/>
            <a:ext cx="4551480" cy="2559960"/>
          </a:xfrm>
          <a:prstGeom prst="rect">
            <a:avLst/>
          </a:prstGeom>
          <a:ln w="19080">
            <a:solidFill>
              <a:schemeClr val="tx1">
                <a:lumMod val="50000"/>
              </a:schemeClr>
            </a:solidFill>
            <a:round/>
          </a:ln>
        </p:spPr>
      </p:pic>
      <p:pic>
        <p:nvPicPr>
          <p:cNvPr id="233" name="Picture 6" descr=""/>
          <p:cNvPicPr/>
          <p:nvPr/>
        </p:nvPicPr>
        <p:blipFill>
          <a:blip r:embed="rId3"/>
          <a:stretch/>
        </p:blipFill>
        <p:spPr>
          <a:xfrm>
            <a:off x="6399360" y="3962520"/>
            <a:ext cx="4551480" cy="2559960"/>
          </a:xfrm>
          <a:prstGeom prst="rect">
            <a:avLst/>
          </a:prstGeom>
          <a:ln w="19080">
            <a:solidFill>
              <a:schemeClr val="tx1">
                <a:lumMod val="50000"/>
              </a:schemeClr>
            </a:solidFill>
            <a:round/>
          </a:ln>
        </p:spPr>
      </p:pic>
      <p:pic>
        <p:nvPicPr>
          <p:cNvPr id="234" name="Picture 4" descr=""/>
          <p:cNvPicPr/>
          <p:nvPr/>
        </p:nvPicPr>
        <p:blipFill>
          <a:blip r:embed="rId4"/>
          <a:stretch/>
        </p:blipFill>
        <p:spPr>
          <a:xfrm>
            <a:off x="912960" y="3962520"/>
            <a:ext cx="4607280" cy="259056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EB78DA6-49FB-4D12-AA38-00182FDBE20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Advanced Exam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Practical programming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exam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efbb72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 practical problems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for </a:t>
            </a:r>
            <a:r>
              <a:rPr b="1" lang="en-US" sz="3200" spc="-1" strike="noStrike">
                <a:solidFill>
                  <a:srgbClr val="efbb72"/>
                </a:solidFill>
                <a:latin typeface="Calibri"/>
              </a:rPr>
              <a:t>6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 hours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Code in Java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Automated judge system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http://judge.softuni.bg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Solutions are evaluated for correctness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522440" y="1900080"/>
            <a:ext cx="708624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Resources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684360" y="2862720"/>
            <a:ext cx="792432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latin typeface="Calibri"/>
              </a:rPr>
              <a:t>What We Need Additionally?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tretch/>
        </p:blipFill>
        <p:spPr>
          <a:xfrm>
            <a:off x="684360" y="3752640"/>
            <a:ext cx="3918240" cy="2599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8" name="Picture 4" descr=""/>
          <p:cNvPicPr/>
          <p:nvPr/>
        </p:nvPicPr>
        <p:blipFill>
          <a:blip r:embed="rId2"/>
          <a:stretch/>
        </p:blipFill>
        <p:spPr>
          <a:xfrm>
            <a:off x="6885000" y="3757320"/>
            <a:ext cx="1723680" cy="2595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9" name="Picture 2" descr=""/>
          <p:cNvPicPr/>
          <p:nvPr/>
        </p:nvPicPr>
        <p:blipFill>
          <a:blip r:embed="rId3"/>
          <a:stretch/>
        </p:blipFill>
        <p:spPr>
          <a:xfrm>
            <a:off x="588960" y="1219320"/>
            <a:ext cx="1618920" cy="1618920"/>
          </a:xfrm>
          <a:prstGeom prst="rect">
            <a:avLst/>
          </a:prstGeom>
          <a:ln>
            <a:noFill/>
          </a:ln>
        </p:spPr>
      </p:pic>
      <p:pic>
        <p:nvPicPr>
          <p:cNvPr id="320" name="Picture 6" descr=""/>
          <p:cNvPicPr/>
          <p:nvPr/>
        </p:nvPicPr>
        <p:blipFill>
          <a:blip r:embed="rId4"/>
          <a:stretch/>
        </p:blipFill>
        <p:spPr>
          <a:xfrm>
            <a:off x="4251240" y="457200"/>
            <a:ext cx="1599840" cy="1599840"/>
          </a:xfrm>
          <a:prstGeom prst="rect">
            <a:avLst/>
          </a:prstGeom>
          <a:ln>
            <a:noFill/>
          </a:ln>
        </p:spPr>
      </p:pic>
      <p:pic>
        <p:nvPicPr>
          <p:cNvPr id="321" name="Picture 10" descr=""/>
          <p:cNvPicPr/>
          <p:nvPr/>
        </p:nvPicPr>
        <p:blipFill>
          <a:blip r:embed="rId5"/>
          <a:stretch/>
        </p:blipFill>
        <p:spPr>
          <a:xfrm>
            <a:off x="6308640" y="438120"/>
            <a:ext cx="914040" cy="1218960"/>
          </a:xfrm>
          <a:prstGeom prst="rect">
            <a:avLst/>
          </a:prstGeom>
          <a:ln>
            <a:noFill/>
          </a:ln>
        </p:spPr>
      </p:pic>
      <p:pic>
        <p:nvPicPr>
          <p:cNvPr id="322" name="Picture 12" descr=""/>
          <p:cNvPicPr/>
          <p:nvPr/>
        </p:nvPicPr>
        <p:blipFill>
          <a:blip r:embed="rId6"/>
          <a:stretch/>
        </p:blipFill>
        <p:spPr>
          <a:xfrm>
            <a:off x="7756560" y="609480"/>
            <a:ext cx="761760" cy="783360"/>
          </a:xfrm>
          <a:prstGeom prst="rect">
            <a:avLst/>
          </a:prstGeom>
          <a:ln>
            <a:noFill/>
          </a:ln>
        </p:spPr>
      </p:pic>
      <p:pic>
        <p:nvPicPr>
          <p:cNvPr id="323" name="Picture 2" descr=""/>
          <p:cNvPicPr/>
          <p:nvPr/>
        </p:nvPicPr>
        <p:blipFill>
          <a:blip r:embed="rId7"/>
          <a:stretch/>
        </p:blipFill>
        <p:spPr>
          <a:xfrm>
            <a:off x="4871520" y="3990600"/>
            <a:ext cx="1733760" cy="2124000"/>
          </a:xfrm>
          <a:prstGeom prst="rect">
            <a:avLst/>
          </a:prstGeom>
          <a:ln>
            <a:noFill/>
          </a:ln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</p:spPr>
      </p:pic>
      <p:pic>
        <p:nvPicPr>
          <p:cNvPr id="324" name="Picture 6" descr=""/>
          <p:cNvPicPr/>
          <p:nvPr/>
        </p:nvPicPr>
        <p:blipFill>
          <a:blip r:embed="rId8"/>
          <a:stretch/>
        </p:blipFill>
        <p:spPr>
          <a:xfrm rot="162000">
            <a:off x="2613240" y="867600"/>
            <a:ext cx="1297080" cy="1530000"/>
          </a:xfrm>
          <a:prstGeom prst="rect">
            <a:avLst/>
          </a:prstGeom>
          <a:ln>
            <a:noFill/>
          </a:ln>
        </p:spPr>
      </p:pic>
      <p:pic>
        <p:nvPicPr>
          <p:cNvPr id="325" name="Picture 2" descr=""/>
          <p:cNvPicPr/>
          <p:nvPr/>
        </p:nvPicPr>
        <p:blipFill>
          <a:blip r:embed="rId9"/>
          <a:stretch/>
        </p:blipFill>
        <p:spPr>
          <a:xfrm>
            <a:off x="9014400" y="3894840"/>
            <a:ext cx="2457360" cy="2457360"/>
          </a:xfrm>
          <a:prstGeom prst="rect">
            <a:avLst/>
          </a:prstGeom>
          <a:ln>
            <a:noFill/>
          </a:ln>
        </p:spPr>
      </p:pic>
      <p:pic>
        <p:nvPicPr>
          <p:cNvPr id="326" name="Picture 13" descr=""/>
          <p:cNvPicPr/>
          <p:nvPr/>
        </p:nvPicPr>
        <p:blipFill>
          <a:blip r:embed="rId10"/>
          <a:stretch/>
        </p:blipFill>
        <p:spPr>
          <a:xfrm>
            <a:off x="8989920" y="1216440"/>
            <a:ext cx="2460240" cy="242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06E9192-69D5-4420-8211-1058B729C30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94000"/>
          </a:bodyPr>
          <a:p>
            <a:pPr marL="514440" indent="-5140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Students can either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Take 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RFID chip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from SoftUni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Or use their own chip / card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514440" indent="-5140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Register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your chip number in your SoftUni profile: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https://softuni.bg/users/profile/show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514440" indent="-5140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Check-in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at the reception every time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when you come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514440" indent="-5140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See your last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visits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Your RFID Chip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0" name="Picture 2" descr=""/>
          <p:cNvPicPr/>
          <p:nvPr/>
        </p:nvPicPr>
        <p:blipFill>
          <a:blip r:embed="rId2"/>
          <a:stretch/>
        </p:blipFill>
        <p:spPr>
          <a:xfrm>
            <a:off x="6399360" y="558360"/>
            <a:ext cx="2285640" cy="2285640"/>
          </a:xfrm>
          <a:prstGeom prst="rect">
            <a:avLst/>
          </a:prstGeom>
          <a:ln>
            <a:noFill/>
          </a:ln>
        </p:spPr>
      </p:pic>
      <p:pic>
        <p:nvPicPr>
          <p:cNvPr id="331" name="Picture 2" descr=""/>
          <p:cNvPicPr/>
          <p:nvPr/>
        </p:nvPicPr>
        <p:blipFill>
          <a:blip r:embed="rId3"/>
          <a:stretch/>
        </p:blipFill>
        <p:spPr>
          <a:xfrm>
            <a:off x="9239400" y="3983040"/>
            <a:ext cx="2265120" cy="226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27D06A0-5107-496E-976D-8AA17A8674A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web site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Official discussion 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forum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18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Official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Facebook group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 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JF Course Web Site, Forum and FB Group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31720" y="1907280"/>
            <a:ext cx="8915040" cy="761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fbe9cd"/>
                </a:solidFill>
                <a:uFillTx/>
                <a:latin typeface="Consolas"/>
                <a:hlinkClick r:id="rId1"/>
              </a:rPr>
              <a:t>https://softuni.bg/trainings/1977/java-oop-advanced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6" name="Picture 4" descr=""/>
          <p:cNvPicPr/>
          <p:nvPr/>
        </p:nvPicPr>
        <p:blipFill>
          <a:blip r:embed="rId2"/>
          <a:stretch/>
        </p:blipFill>
        <p:spPr>
          <a:xfrm>
            <a:off x="10361520" y="3429000"/>
            <a:ext cx="1467720" cy="1467720"/>
          </a:xfrm>
          <a:prstGeom prst="rect">
            <a:avLst/>
          </a:prstGeom>
          <a:ln>
            <a:noFill/>
          </a:ln>
        </p:spPr>
      </p:pic>
      <p:pic>
        <p:nvPicPr>
          <p:cNvPr id="337" name="Picture 5" descr=""/>
          <p:cNvPicPr/>
          <p:nvPr/>
        </p:nvPicPr>
        <p:blipFill>
          <a:blip r:embed="rId3"/>
          <a:stretch/>
        </p:blipFill>
        <p:spPr>
          <a:xfrm>
            <a:off x="10361520" y="1673640"/>
            <a:ext cx="1374120" cy="1374120"/>
          </a:xfrm>
          <a:prstGeom prst="rect">
            <a:avLst/>
          </a:prstGeom>
          <a:ln>
            <a:noFill/>
          </a:ln>
        </p:spPr>
      </p:pic>
      <p:pic>
        <p:nvPicPr>
          <p:cNvPr id="338" name="Picture 8" descr=""/>
          <p:cNvPicPr/>
          <p:nvPr/>
        </p:nvPicPr>
        <p:blipFill>
          <a:blip r:embed="rId4"/>
          <a:stretch/>
        </p:blipFill>
        <p:spPr>
          <a:xfrm>
            <a:off x="10361520" y="5216760"/>
            <a:ext cx="1412280" cy="1412280"/>
          </a:xfrm>
          <a:prstGeom prst="rect">
            <a:avLst/>
          </a:prstGeom>
          <a:ln>
            <a:noFill/>
          </a:ln>
        </p:spPr>
      </p:pic>
      <p:sp>
        <p:nvSpPr>
          <p:cNvPr id="339" name="CustomShape 5"/>
          <p:cNvSpPr/>
          <p:nvPr/>
        </p:nvSpPr>
        <p:spPr>
          <a:xfrm>
            <a:off x="531720" y="3773160"/>
            <a:ext cx="8915040" cy="74952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fbe9cd"/>
                </a:solidFill>
                <a:uFillTx/>
                <a:latin typeface="Consolas"/>
                <a:hlinkClick r:id="rId5"/>
              </a:rPr>
              <a:t>https://softuni.bg/forum/categories/71/java-oop-advanced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531720" y="5569560"/>
            <a:ext cx="8915040" cy="72972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fbe9cd"/>
                </a:solidFill>
                <a:uFillTx/>
                <a:latin typeface="Consolas"/>
                <a:hlinkClick r:id="rId6"/>
              </a:rPr>
              <a:t>fb.com</a:t>
            </a:r>
            <a:r>
              <a:rPr b="1" lang="en-US" sz="2400" spc="-1" strike="noStrike" u="sng">
                <a:solidFill>
                  <a:srgbClr val="fbe9cd"/>
                </a:solidFill>
                <a:uFillTx/>
                <a:latin typeface="Consolas"/>
                <a:hlinkClick r:id="rId7"/>
              </a:rPr>
              <a:t>/groups/SoftUniJavaFundamentalsMay2018/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B7F1707-5149-4121-894B-1E8EC5288F3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All lecture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slides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videos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homework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assignments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projects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and other resources are open content, available for free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Visit the course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web site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access the course resources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The Java Fundamentals Slides and Videos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2"/>
          <a:stretch/>
        </p:blipFill>
        <p:spPr>
          <a:xfrm>
            <a:off x="6703920" y="3429000"/>
            <a:ext cx="2735640" cy="2735640"/>
          </a:xfrm>
          <a:prstGeom prst="rect">
            <a:avLst/>
          </a:prstGeom>
          <a:ln>
            <a:noFill/>
          </a:ln>
        </p:spPr>
      </p:pic>
      <p:pic>
        <p:nvPicPr>
          <p:cNvPr id="345" name="Picture 14" descr=""/>
          <p:cNvPicPr/>
          <p:nvPr/>
        </p:nvPicPr>
        <p:blipFill>
          <a:blip r:embed="rId3"/>
          <a:stretch/>
        </p:blipFill>
        <p:spPr>
          <a:xfrm>
            <a:off x="2247480" y="3471480"/>
            <a:ext cx="2779560" cy="27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B1A601F-111E-4688-8544-2985662C8FA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2638440" y="1066680"/>
            <a:ext cx="9079920" cy="4462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Book Introprogramming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53352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” 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Introduction to Programming with Java ”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, Svetlin Nakov and Co., 2015, ISBN 9789544005276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53352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 PDF, HTML, ePub, Kindle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53352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Free download: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introprogramming.info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Book “Introduction to Programming with Java”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9" name="Picture 2" descr=""/>
          <p:cNvPicPr/>
          <p:nvPr/>
        </p:nvPicPr>
        <p:blipFill>
          <a:blip r:embed="rId2"/>
          <a:stretch/>
        </p:blipFill>
        <p:spPr>
          <a:xfrm>
            <a:off x="289440" y="1847520"/>
            <a:ext cx="2348640" cy="34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33B40EA-A9BB-4A90-9EF0-1489B381C90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Software University Learning System (SULS)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www.softuni.bg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Important resource for students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Homework submissions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Homework check-up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Exams and results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Reports about your progress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Software University Learning System (SULS)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3" name="Picture 4" descr=""/>
          <p:cNvPicPr/>
          <p:nvPr/>
        </p:nvPicPr>
        <p:blipFill>
          <a:blip r:embed="rId2"/>
          <a:srcRect l="0" t="0" r="2211" b="0"/>
          <a:stretch/>
        </p:blipFill>
        <p:spPr>
          <a:xfrm>
            <a:off x="6018120" y="3091320"/>
            <a:ext cx="5754600" cy="2666520"/>
          </a:xfrm>
          <a:prstGeom prst="rect">
            <a:avLst/>
          </a:prstGeom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1" dur="indefinite" restart="never" nodeType="tmRoot">
          <p:childTnLst>
            <p:seq>
              <p:cTn id="2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7AA6C08-2834-45B1-A4E0-67E087F52C0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Software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needed for this course: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IntelliJ IDEA 2018 Community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(for Mac, Linux и Windows)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Alternative: Eclipse (for Mac, Linux и Windows)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Required Software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7" name="Picture 3" descr=""/>
          <p:cNvPicPr/>
          <p:nvPr/>
        </p:nvPicPr>
        <p:blipFill>
          <a:blip r:embed="rId1"/>
          <a:stretch/>
        </p:blipFill>
        <p:spPr>
          <a:xfrm>
            <a:off x="6870240" y="3936240"/>
            <a:ext cx="4244040" cy="2385000"/>
          </a:xfrm>
          <a:prstGeom prst="rect">
            <a:avLst/>
          </a:prstGeom>
          <a:ln>
            <a:noFill/>
          </a:ln>
        </p:spPr>
      </p:pic>
      <p:pic>
        <p:nvPicPr>
          <p:cNvPr id="358" name="Picture 7" descr=""/>
          <p:cNvPicPr/>
          <p:nvPr/>
        </p:nvPicPr>
        <p:blipFill>
          <a:blip r:embed="rId2"/>
          <a:stretch/>
        </p:blipFill>
        <p:spPr>
          <a:xfrm>
            <a:off x="1074240" y="4692240"/>
            <a:ext cx="5333760" cy="10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" dur="indefinite" restart="never" nodeType="tmRoot">
          <p:childTnLst>
            <p:seq>
              <p:cTn id="2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71A2F75-0111-48A0-8562-8DC19BAEB86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190440" y="1151280"/>
            <a:ext cx="933264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70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Training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program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Generics, Iterators and Comparators,Enum and Annotations,Reflection,Unit Testing,Open/Closed,Liskov Substiton Principles, Interface Segregation, Dependency Inversion Principles, Object Communication and Events.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Practical </a:t>
            </a:r>
            <a:r>
              <a:rPr b="0" lang="en-US" sz="3200" spc="-1" strike="noStrike">
                <a:solidFill>
                  <a:srgbClr val="efbb72"/>
                </a:solidFill>
                <a:latin typeface="Calibri"/>
              </a:rPr>
              <a:t>exam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1 problems for 6 hours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Learning </a:t>
            </a:r>
            <a:r>
              <a:rPr b="0" lang="en-US" sz="3400" spc="-1" strike="noStrike">
                <a:solidFill>
                  <a:srgbClr val="efbb72"/>
                </a:solidFill>
                <a:latin typeface="Calibri"/>
              </a:rPr>
              <a:t>resources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2" name="Picture 4" descr=""/>
          <p:cNvPicPr/>
          <p:nvPr/>
        </p:nvPicPr>
        <p:blipFill>
          <a:blip r:embed="rId1"/>
          <a:stretch/>
        </p:blipFill>
        <p:spPr>
          <a:xfrm>
            <a:off x="6714360" y="4036320"/>
            <a:ext cx="1523520" cy="1523520"/>
          </a:xfrm>
          <a:prstGeom prst="rect">
            <a:avLst/>
          </a:prstGeom>
          <a:ln>
            <a:noFill/>
          </a:ln>
        </p:spPr>
      </p:pic>
      <p:grpSp>
        <p:nvGrpSpPr>
          <p:cNvPr id="363" name="Group 4"/>
          <p:cNvGrpSpPr/>
          <p:nvPr/>
        </p:nvGrpSpPr>
        <p:grpSpPr>
          <a:xfrm>
            <a:off x="8452800" y="3501000"/>
            <a:ext cx="3328200" cy="3200040"/>
            <a:chOff x="8452800" y="3501000"/>
            <a:chExt cx="3328200" cy="3200040"/>
          </a:xfrm>
        </p:grpSpPr>
        <p:pic>
          <p:nvPicPr>
            <p:cNvPr id="364" name="Picture 9" descr=""/>
            <p:cNvPicPr/>
            <p:nvPr/>
          </p:nvPicPr>
          <p:blipFill>
            <a:blip r:embed="rId2"/>
            <a:stretch/>
          </p:blipFill>
          <p:spPr>
            <a:xfrm>
              <a:off x="8452800" y="3501000"/>
              <a:ext cx="2209320" cy="1411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5" name="Picture 10" descr=""/>
            <p:cNvPicPr/>
            <p:nvPr/>
          </p:nvPicPr>
          <p:blipFill>
            <a:blip r:embed="rId3"/>
            <a:stretch/>
          </p:blipFill>
          <p:spPr>
            <a:xfrm flipH="1">
              <a:off x="9672480" y="4419360"/>
              <a:ext cx="2108520" cy="22816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Advanced – Course Overview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https://softuni.bg/courses/programming-fundamentals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8" name="Picture 34" descr=""/>
          <p:cNvPicPr/>
          <p:nvPr/>
        </p:nvPicPr>
        <p:blipFill>
          <a:blip r:embed="rId2"/>
          <a:stretch/>
        </p:blipFill>
        <p:spPr>
          <a:xfrm>
            <a:off x="9439200" y="3886200"/>
            <a:ext cx="2553120" cy="55512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369" name="Picture 35" descr=""/>
          <p:cNvPicPr/>
          <p:nvPr/>
        </p:nvPicPr>
        <p:blipFill>
          <a:blip r:embed="rId3"/>
          <a:stretch/>
        </p:blipFill>
        <p:spPr>
          <a:xfrm>
            <a:off x="7199280" y="2139840"/>
            <a:ext cx="2898000" cy="676080"/>
          </a:xfrm>
          <a:prstGeom prst="rect">
            <a:avLst/>
          </a:prstGeom>
          <a:ln>
            <a:noFill/>
          </a:ln>
        </p:spPr>
      </p:pic>
      <p:pic>
        <p:nvPicPr>
          <p:cNvPr id="370" name="Picture 36" descr=""/>
          <p:cNvPicPr/>
          <p:nvPr/>
        </p:nvPicPr>
        <p:blipFill>
          <a:blip r:embed="rId4"/>
          <a:stretch/>
        </p:blipFill>
        <p:spPr>
          <a:xfrm>
            <a:off x="7199280" y="2949120"/>
            <a:ext cx="1780920" cy="747000"/>
          </a:xfrm>
          <a:prstGeom prst="rect">
            <a:avLst/>
          </a:prstGeom>
          <a:ln>
            <a:noFill/>
          </a:ln>
        </p:spPr>
      </p:pic>
      <p:pic>
        <p:nvPicPr>
          <p:cNvPr id="371" name="Picture 37" descr=""/>
          <p:cNvPicPr/>
          <p:nvPr/>
        </p:nvPicPr>
        <p:blipFill>
          <a:blip r:embed="rId5"/>
          <a:stretch/>
        </p:blipFill>
        <p:spPr>
          <a:xfrm>
            <a:off x="9092880" y="2949120"/>
            <a:ext cx="2898000" cy="747000"/>
          </a:xfrm>
          <a:prstGeom prst="rect">
            <a:avLst/>
          </a:prstGeom>
          <a:ln>
            <a:noFill/>
          </a:ln>
        </p:spPr>
      </p:pic>
      <p:pic>
        <p:nvPicPr>
          <p:cNvPr id="372" name="Picture 38" descr=""/>
          <p:cNvPicPr/>
          <p:nvPr/>
        </p:nvPicPr>
        <p:blipFill>
          <a:blip r:embed="rId6"/>
          <a:stretch/>
        </p:blipFill>
        <p:spPr>
          <a:xfrm>
            <a:off x="10213200" y="2139840"/>
            <a:ext cx="1780200" cy="676080"/>
          </a:xfrm>
          <a:prstGeom prst="rect">
            <a:avLst/>
          </a:prstGeom>
          <a:ln>
            <a:noFill/>
          </a:ln>
        </p:spPr>
      </p:pic>
      <p:pic>
        <p:nvPicPr>
          <p:cNvPr id="373" name="Picture 39" descr=""/>
          <p:cNvPicPr/>
          <p:nvPr/>
        </p:nvPicPr>
        <p:blipFill>
          <a:blip r:embed="rId7"/>
          <a:stretch/>
        </p:blipFill>
        <p:spPr>
          <a:xfrm>
            <a:off x="7199280" y="3886200"/>
            <a:ext cx="2142000" cy="555120"/>
          </a:xfrm>
          <a:prstGeom prst="rect">
            <a:avLst/>
          </a:prstGeom>
          <a:ln>
            <a:noFill/>
          </a:ln>
        </p:spPr>
      </p:pic>
      <p:pic>
        <p:nvPicPr>
          <p:cNvPr id="374" name="Picture 40" descr=""/>
          <p:cNvPicPr/>
          <p:nvPr/>
        </p:nvPicPr>
        <p:blipFill>
          <a:blip r:embed="rId8"/>
          <a:stretch/>
        </p:blipFill>
        <p:spPr>
          <a:xfrm>
            <a:off x="10138680" y="4626720"/>
            <a:ext cx="1853280" cy="1392480"/>
          </a:xfrm>
          <a:prstGeom prst="rect">
            <a:avLst/>
          </a:prstGeom>
          <a:ln>
            <a:noFill/>
          </a:ln>
        </p:spPr>
      </p:pic>
      <p:pic>
        <p:nvPicPr>
          <p:cNvPr id="375" name="Picture 41" descr=""/>
          <p:cNvPicPr/>
          <p:nvPr/>
        </p:nvPicPr>
        <p:blipFill>
          <a:blip r:embed="rId9"/>
          <a:stretch/>
        </p:blipFill>
        <p:spPr>
          <a:xfrm>
            <a:off x="7161120" y="1313640"/>
            <a:ext cx="1533960" cy="660240"/>
          </a:xfrm>
          <a:prstGeom prst="rect">
            <a:avLst/>
          </a:prstGeom>
          <a:ln>
            <a:noFill/>
          </a:ln>
        </p:spPr>
      </p:pic>
      <p:pic>
        <p:nvPicPr>
          <p:cNvPr id="376" name="Picture 42" descr=""/>
          <p:cNvPicPr/>
          <p:nvPr/>
        </p:nvPicPr>
        <p:blipFill>
          <a:blip r:embed="rId10"/>
          <a:stretch/>
        </p:blipFill>
        <p:spPr>
          <a:xfrm>
            <a:off x="7200720" y="5405400"/>
            <a:ext cx="2798280" cy="614160"/>
          </a:xfrm>
          <a:prstGeom prst="rect">
            <a:avLst/>
          </a:prstGeom>
          <a:ln>
            <a:noFill/>
          </a:ln>
        </p:spPr>
      </p:pic>
      <p:pic>
        <p:nvPicPr>
          <p:cNvPr id="377" name="Picture 43" descr=""/>
          <p:cNvPicPr/>
          <p:nvPr/>
        </p:nvPicPr>
        <p:blipFill>
          <a:blip r:embed="rId11"/>
          <a:stretch/>
        </p:blipFill>
        <p:spPr>
          <a:xfrm>
            <a:off x="8805600" y="1304280"/>
            <a:ext cx="1482480" cy="669240"/>
          </a:xfrm>
          <a:prstGeom prst="rect">
            <a:avLst/>
          </a:prstGeom>
          <a:ln>
            <a:noFill/>
          </a:ln>
        </p:spPr>
      </p:pic>
      <p:pic>
        <p:nvPicPr>
          <p:cNvPr id="378" name="Picture 44" descr=""/>
          <p:cNvPicPr/>
          <p:nvPr/>
        </p:nvPicPr>
        <p:blipFill>
          <a:blip r:embed="rId12"/>
          <a:stretch/>
        </p:blipFill>
        <p:spPr>
          <a:xfrm>
            <a:off x="10449360" y="1295280"/>
            <a:ext cx="1512000" cy="678240"/>
          </a:xfrm>
          <a:prstGeom prst="rect">
            <a:avLst/>
          </a:prstGeom>
          <a:ln>
            <a:noFill/>
          </a:ln>
        </p:spPr>
      </p:pic>
      <p:pic>
        <p:nvPicPr>
          <p:cNvPr id="379" name="Picture 45" descr=""/>
          <p:cNvPicPr/>
          <p:nvPr/>
        </p:nvPicPr>
        <p:blipFill>
          <a:blip r:embed="rId13"/>
          <a:stretch/>
        </p:blipFill>
        <p:spPr>
          <a:xfrm>
            <a:off x="7200720" y="4641480"/>
            <a:ext cx="2798280" cy="6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5832000" y="1200240"/>
            <a:ext cx="6041160" cy="13140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237" name="Picture 444418" descr=""/>
          <p:cNvPicPr/>
          <p:nvPr/>
        </p:nvPicPr>
        <p:blipFill>
          <a:blip r:embed="rId2"/>
          <a:stretch/>
        </p:blipFill>
        <p:spPr>
          <a:xfrm>
            <a:off x="531720" y="2829240"/>
            <a:ext cx="6857640" cy="1599840"/>
          </a:xfrm>
          <a:prstGeom prst="rect">
            <a:avLst/>
          </a:prstGeom>
          <a:ln>
            <a:noFill/>
          </a:ln>
        </p:spPr>
      </p:pic>
      <p:pic>
        <p:nvPicPr>
          <p:cNvPr id="238" name="Picture 444420" descr=""/>
          <p:cNvPicPr/>
          <p:nvPr/>
        </p:nvPicPr>
        <p:blipFill>
          <a:blip r:embed="rId3"/>
          <a:stretch/>
        </p:blipFill>
        <p:spPr>
          <a:xfrm>
            <a:off x="7659360" y="4744080"/>
            <a:ext cx="4214160" cy="1767600"/>
          </a:xfrm>
          <a:prstGeom prst="rect">
            <a:avLst/>
          </a:prstGeom>
          <a:ln>
            <a:noFill/>
          </a:ln>
        </p:spPr>
      </p:pic>
      <p:pic>
        <p:nvPicPr>
          <p:cNvPr id="239" name="Picture 444422" descr=""/>
          <p:cNvPicPr/>
          <p:nvPr/>
        </p:nvPicPr>
        <p:blipFill>
          <a:blip r:embed="rId4"/>
          <a:stretch/>
        </p:blipFill>
        <p:spPr>
          <a:xfrm>
            <a:off x="531720" y="4744080"/>
            <a:ext cx="6857640" cy="1767600"/>
          </a:xfrm>
          <a:prstGeom prst="rect">
            <a:avLst/>
          </a:prstGeom>
          <a:ln>
            <a:noFill/>
          </a:ln>
        </p:spPr>
      </p:pic>
      <p:pic>
        <p:nvPicPr>
          <p:cNvPr id="240" name="Picture 444424" descr=""/>
          <p:cNvPicPr/>
          <p:nvPr/>
        </p:nvPicPr>
        <p:blipFill>
          <a:blip r:embed="rId5"/>
          <a:stretch/>
        </p:blipFill>
        <p:spPr>
          <a:xfrm>
            <a:off x="7663680" y="2829240"/>
            <a:ext cx="4212360" cy="1599840"/>
          </a:xfrm>
          <a:prstGeom prst="rect">
            <a:avLst/>
          </a:prstGeom>
          <a:ln>
            <a:noFill/>
          </a:ln>
        </p:spPr>
      </p:pic>
      <p:pic>
        <p:nvPicPr>
          <p:cNvPr id="241" name="Picture 444426" descr=""/>
          <p:cNvPicPr/>
          <p:nvPr/>
        </p:nvPicPr>
        <p:blipFill>
          <a:blip r:embed="rId6"/>
          <a:stretch/>
        </p:blipFill>
        <p:spPr>
          <a:xfrm>
            <a:off x="531720" y="1200240"/>
            <a:ext cx="5068800" cy="131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190440" y="1151280"/>
            <a:ext cx="11804400" cy="1796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51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890F4E0-0978-4AAE-B736-A9CFA240F21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83" name="Picture 4" descr=""/>
          <p:cNvPicPr/>
          <p:nvPr/>
        </p:nvPicPr>
        <p:blipFill>
          <a:blip r:embed="rId4"/>
          <a:stretch/>
        </p:blipFill>
        <p:spPr>
          <a:xfrm>
            <a:off x="3771720" y="3809880"/>
            <a:ext cx="4641840" cy="162396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http://softuni.foundation/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86" name="Picture 9" descr=""/>
          <p:cNvPicPr/>
          <p:nvPr/>
        </p:nvPicPr>
        <p:blipFill>
          <a:blip r:embed="rId5"/>
          <a:stretch/>
        </p:blipFill>
        <p:spPr>
          <a:xfrm>
            <a:off x="9858600" y="3265920"/>
            <a:ext cx="1466640" cy="365400"/>
          </a:xfrm>
          <a:prstGeom prst="rect">
            <a:avLst/>
          </a:prstGeom>
          <a:ln>
            <a:noFill/>
          </a:ln>
        </p:spPr>
      </p:pic>
      <p:pic>
        <p:nvPicPr>
          <p:cNvPr id="387" name="Picture 4" descr=""/>
          <p:cNvPicPr/>
          <p:nvPr/>
        </p:nvPicPr>
        <p:blipFill>
          <a:blip r:embed="rId6"/>
          <a:stretch/>
        </p:blipFill>
        <p:spPr>
          <a:xfrm>
            <a:off x="10075680" y="401220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388" name="Picture 12" descr=""/>
          <p:cNvPicPr/>
          <p:nvPr/>
        </p:nvPicPr>
        <p:blipFill>
          <a:blip r:embed="rId7"/>
          <a:stretch/>
        </p:blipFill>
        <p:spPr>
          <a:xfrm>
            <a:off x="10109160" y="541008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389" name="Picture 4" descr=""/>
          <p:cNvPicPr/>
          <p:nvPr/>
        </p:nvPicPr>
        <p:blipFill>
          <a:blip r:embed="rId8"/>
          <a:stretch/>
        </p:blipFill>
        <p:spPr>
          <a:xfrm>
            <a:off x="6295320" y="2727360"/>
            <a:ext cx="2746800" cy="3657240"/>
          </a:xfrm>
          <a:prstGeom prst="rect">
            <a:avLst/>
          </a:prstGeom>
          <a:ln>
            <a:noFill/>
          </a:ln>
        </p:spPr>
      </p:pic>
      <p:pic>
        <p:nvPicPr>
          <p:cNvPr id="390" name="Picture 15" descr=""/>
          <p:cNvPicPr/>
          <p:nvPr/>
        </p:nvPicPr>
        <p:blipFill>
          <a:blip r:embed="rId9"/>
          <a:stretch/>
        </p:blipFill>
        <p:spPr>
          <a:xfrm>
            <a:off x="9829440" y="1039680"/>
            <a:ext cx="1495800" cy="184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7466040" y="3104280"/>
            <a:ext cx="4422960" cy="3323520"/>
          </a:xfrm>
          <a:prstGeom prst="rect">
            <a:avLst/>
          </a:prstGeom>
          <a:ln>
            <a:noFill/>
          </a:ln>
        </p:spPr>
      </p:pic>
      <p:pic>
        <p:nvPicPr>
          <p:cNvPr id="244" name="Picture 5" descr=""/>
          <p:cNvPicPr/>
          <p:nvPr/>
        </p:nvPicPr>
        <p:blipFill>
          <a:blip r:embed="rId2"/>
          <a:stretch/>
        </p:blipFill>
        <p:spPr>
          <a:xfrm>
            <a:off x="8228160" y="1206720"/>
            <a:ext cx="3660840" cy="1576080"/>
          </a:xfrm>
          <a:prstGeom prst="rect">
            <a:avLst/>
          </a:prstGeom>
          <a:ln>
            <a:noFill/>
          </a:ln>
        </p:spPr>
      </p:pic>
      <p:pic>
        <p:nvPicPr>
          <p:cNvPr id="245" name="Picture 7" descr=""/>
          <p:cNvPicPr/>
          <p:nvPr/>
        </p:nvPicPr>
        <p:blipFill>
          <a:blip r:embed="rId3"/>
          <a:stretch/>
        </p:blipFill>
        <p:spPr>
          <a:xfrm>
            <a:off x="455760" y="4961880"/>
            <a:ext cx="6677640" cy="1465560"/>
          </a:xfrm>
          <a:prstGeom prst="rect">
            <a:avLst/>
          </a:prstGeom>
          <a:ln>
            <a:noFill/>
          </a:ln>
        </p:spPr>
      </p:pic>
      <p:pic>
        <p:nvPicPr>
          <p:cNvPr id="246" name="Picture 9" descr=""/>
          <p:cNvPicPr/>
          <p:nvPr/>
        </p:nvPicPr>
        <p:blipFill>
          <a:blip r:embed="rId4"/>
          <a:stretch/>
        </p:blipFill>
        <p:spPr>
          <a:xfrm>
            <a:off x="4375440" y="1185120"/>
            <a:ext cx="3537720" cy="1597680"/>
          </a:xfrm>
          <a:prstGeom prst="rect">
            <a:avLst/>
          </a:prstGeom>
          <a:ln>
            <a:noFill/>
          </a:ln>
        </p:spPr>
      </p:pic>
      <p:pic>
        <p:nvPicPr>
          <p:cNvPr id="247" name="Picture 12" descr=""/>
          <p:cNvPicPr/>
          <p:nvPr/>
        </p:nvPicPr>
        <p:blipFill>
          <a:blip r:embed="rId5"/>
          <a:stretch/>
        </p:blipFill>
        <p:spPr>
          <a:xfrm>
            <a:off x="452160" y="1163520"/>
            <a:ext cx="3608640" cy="1619280"/>
          </a:xfrm>
          <a:prstGeom prst="rect">
            <a:avLst/>
          </a:prstGeom>
          <a:ln>
            <a:noFill/>
          </a:ln>
        </p:spPr>
      </p:pic>
      <p:pic>
        <p:nvPicPr>
          <p:cNvPr id="248" name="Picture 14" descr=""/>
          <p:cNvPicPr/>
          <p:nvPr/>
        </p:nvPicPr>
        <p:blipFill>
          <a:blip r:embed="rId6"/>
          <a:stretch/>
        </p:blipFill>
        <p:spPr>
          <a:xfrm>
            <a:off x="455760" y="3139560"/>
            <a:ext cx="6677640" cy="146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B5734BD-A2C2-4B52-960C-D19C1C3DCA5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Questions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191880" y="1905120"/>
            <a:ext cx="11804400" cy="3268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7200" spc="-1" strike="noStrike">
                <a:solidFill>
                  <a:srgbClr val="efbb72"/>
                </a:solid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latin typeface="Calibri"/>
              </a:rPr>
              <a:t>#java-fund</a:t>
            </a:r>
            <a:endParaRPr b="0" lang="en-US" sz="115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15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173240" y="4956120"/>
            <a:ext cx="9831960" cy="774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ts val="54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Java Fundamentals @ SoftUni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836640" y="5712480"/>
            <a:ext cx="10515240" cy="14418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3be60"/>
                </a:solidFill>
                <a:latin typeface="Calibri"/>
              </a:rPr>
              <a:t>3 Months Java Fundamentals Training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5000"/>
              </a:lnSpc>
              <a:spcAft>
                <a:spcPts val="601"/>
              </a:spcAft>
            </a:pP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54" name="Picture 3" descr=""/>
          <p:cNvPicPr/>
          <p:nvPr/>
        </p:nvPicPr>
        <p:blipFill>
          <a:blip r:embed="rId1"/>
          <a:stretch/>
        </p:blipFill>
        <p:spPr>
          <a:xfrm>
            <a:off x="2560320" y="457200"/>
            <a:ext cx="6733440" cy="3463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4E455C2-3E67-4A62-AD01-31CEC311943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Fundamentals Module: Goals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42000"/>
          </a:bodyPr>
          <a:p>
            <a:pPr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</a:pPr>
            <a:r>
              <a:rPr b="0" lang="en-US" sz="3900" spc="-1" strike="noStrike">
                <a:solidFill>
                  <a:srgbClr val="efbb72"/>
                </a:solidFill>
                <a:latin typeface="Calibri"/>
              </a:rPr>
              <a:t>„</a:t>
            </a:r>
            <a:r>
              <a:rPr b="0" lang="en-US" sz="3900" spc="-1" strike="noStrike">
                <a:solidFill>
                  <a:srgbClr val="efbb72"/>
                </a:solidFill>
                <a:latin typeface="Calibri"/>
              </a:rPr>
              <a:t>Java Fundamentals“ Module @ SoftUni</a:t>
            </a:r>
            <a:endParaRPr b="0" lang="en-US" sz="39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700" spc="-1" strike="noStrike">
                <a:solidFill>
                  <a:srgbClr val="efbb72"/>
                </a:solidFill>
                <a:latin typeface="Calibri"/>
              </a:rPr>
              <a:t>4 times weekly</a:t>
            </a:r>
            <a:r>
              <a:rPr b="0" lang="en-US" sz="3700" spc="-1" strike="noStrike">
                <a:solidFill>
                  <a:srgbClr val="ffffff"/>
                </a:solidFill>
                <a:latin typeface="Calibri"/>
              </a:rPr>
              <a:t>, lots of live coding and exercises</a:t>
            </a:r>
            <a:endParaRPr b="0" lang="en-US" sz="37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900" spc="-1" strike="noStrike">
                <a:solidFill>
                  <a:srgbClr val="ffffff"/>
                </a:solidFill>
                <a:latin typeface="Calibri"/>
              </a:rPr>
              <a:t>Part I – </a:t>
            </a:r>
            <a:r>
              <a:rPr b="0" lang="en-US" sz="3900" spc="-1" strike="noStrike">
                <a:solidFill>
                  <a:srgbClr val="efbb72"/>
                </a:solidFill>
                <a:latin typeface="Calibri"/>
              </a:rPr>
              <a:t>Java Advanced</a:t>
            </a:r>
            <a:endParaRPr b="0" lang="en-US" sz="39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Arrays, Matrices, Stacks and Queues, Sets and Maps, String, Functions and Lambda Expressions, Stream-API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900" spc="-1" strike="noStrike">
                <a:solidFill>
                  <a:srgbClr val="ffffff"/>
                </a:solidFill>
                <a:latin typeface="Calibri"/>
              </a:rPr>
              <a:t>Part II – </a:t>
            </a:r>
            <a:r>
              <a:rPr b="0" lang="en-US" sz="3900" spc="-1" strike="noStrike">
                <a:solidFill>
                  <a:srgbClr val="efbb72"/>
                </a:solidFill>
                <a:latin typeface="Calibri"/>
              </a:rPr>
              <a:t>Java OOP Basics</a:t>
            </a:r>
            <a:endParaRPr b="0" lang="en-US" sz="39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Defining Classes, Encapsulation, Inheritance, Polymorphism, Interfaces and Abstraction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3be60"/>
              </a:buClr>
              <a:buSzPct val="80000"/>
              <a:buFont typeface="Wingdings" charset="2"/>
              <a:buChar char=""/>
            </a:pPr>
            <a:r>
              <a:rPr b="0" lang="en-US" sz="3900" spc="-1" strike="noStrike" u="sng">
                <a:solidFill>
                  <a:srgbClr val="ffffff"/>
                </a:solidFill>
                <a:uFillTx/>
                <a:latin typeface="Calibri"/>
              </a:rPr>
              <a:t>Part III – </a:t>
            </a:r>
            <a:r>
              <a:rPr b="0" lang="en-US" sz="3900" spc="-1" strike="noStrike" u="sng">
                <a:solidFill>
                  <a:srgbClr val="efbb72"/>
                </a:solidFill>
                <a:uFillTx/>
                <a:latin typeface="Calibri"/>
              </a:rPr>
              <a:t>Java OOP Advanced</a:t>
            </a:r>
            <a:endParaRPr b="0" lang="en-US" sz="39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Generics, Iterators and Comparators, Enums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B479B1D-C032-40FA-8521-7614D7FBCE1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88640" y="40320"/>
            <a:ext cx="95626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Advanced Module at SoftUni – Timeline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113360" y="2876040"/>
            <a:ext cx="3352320" cy="26100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 OOP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Basics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3be60"/>
                </a:solidFill>
                <a:latin typeface="Calibri"/>
              </a:rPr>
              <a:t>9 credits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4 weeks x 4 times / week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Final exam: 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8-July-2018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12640" y="2876040"/>
            <a:ext cx="3447720" cy="26100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Advanced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3be60"/>
                </a:solidFill>
                <a:latin typeface="Calibri"/>
              </a:rPr>
              <a:t>6 credits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4 weeks x 4 times / week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Final exam: 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10-June-2018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18320" y="2876040"/>
            <a:ext cx="3947760" cy="26100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Java OOP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Advanced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3be60"/>
                </a:solidFill>
                <a:latin typeface="Calibri"/>
              </a:rPr>
              <a:t>12 credits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5 weeks x 4 times / week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Final exam: 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12-August-2018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63" name="Group 6"/>
          <p:cNvGrpSpPr/>
          <p:nvPr/>
        </p:nvGrpSpPr>
        <p:grpSpPr>
          <a:xfrm>
            <a:off x="513360" y="1676520"/>
            <a:ext cx="11065320" cy="1110240"/>
            <a:chOff x="513360" y="1676520"/>
            <a:chExt cx="11065320" cy="1110240"/>
          </a:xfrm>
        </p:grpSpPr>
        <p:sp>
          <p:nvSpPr>
            <p:cNvPr id="264" name="CustomShape 7"/>
            <p:cNvSpPr/>
            <p:nvPr/>
          </p:nvSpPr>
          <p:spPr>
            <a:xfrm>
              <a:off x="513360" y="1676520"/>
              <a:ext cx="4070520" cy="1110240"/>
            </a:xfrm>
            <a:prstGeom prst="chevron">
              <a:avLst>
                <a:gd name="adj" fmla="val 50000"/>
              </a:avLst>
            </a:prstGeom>
            <a:solidFill>
              <a:srgbClr val="613306">
                <a:alpha val="75000"/>
              </a:srgb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42840" tIns="42840" bIns="428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14-May-2018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65" name="CustomShape 8"/>
            <p:cNvSpPr/>
            <p:nvPr/>
          </p:nvSpPr>
          <p:spPr>
            <a:xfrm>
              <a:off x="4101840" y="1676520"/>
              <a:ext cx="3978360" cy="1110240"/>
            </a:xfrm>
            <a:prstGeom prst="chevron">
              <a:avLst>
                <a:gd name="adj" fmla="val 50000"/>
              </a:avLst>
            </a:prstGeom>
            <a:solidFill>
              <a:srgbClr val="613306">
                <a:alpha val="75000"/>
              </a:srgb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42840" tIns="42840" bIns="428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11-June-2018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66" name="CustomShape 9"/>
            <p:cNvSpPr/>
            <p:nvPr/>
          </p:nvSpPr>
          <p:spPr>
            <a:xfrm>
              <a:off x="7597800" y="1676520"/>
              <a:ext cx="3980880" cy="1110240"/>
            </a:xfrm>
            <a:prstGeom prst="chevron">
              <a:avLst>
                <a:gd name="adj" fmla="val 50000"/>
              </a:avLst>
            </a:prstGeom>
            <a:solidFill>
              <a:srgbClr val="613306">
                <a:alpha val="75000"/>
              </a:srgb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42840" tIns="42840" bIns="428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9-July-2018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267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C9905E6-4399-4FC5-BED2-E828AB5BBDD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17600" y="4639320"/>
            <a:ext cx="1135332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 algn="ctr">
              <a:lnSpc>
                <a:spcPts val="54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Java OOP Advanced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625040" y="5450040"/>
            <a:ext cx="8938080" cy="68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Course Objectives &amp; Program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271" name="Picture 13" descr=""/>
          <p:cNvPicPr/>
          <p:nvPr/>
        </p:nvPicPr>
        <p:blipFill>
          <a:blip r:embed="rId1"/>
          <a:stretch/>
        </p:blipFill>
        <p:spPr>
          <a:xfrm>
            <a:off x="4341960" y="1033920"/>
            <a:ext cx="3537720" cy="353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976</TotalTime>
  <Application>LibreOffice/6.1.2.1$Linux_X86_64 LibreOffice_project/10$Build-1</Application>
  <Words>1013</Words>
  <Paragraphs>214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Software University Foundation - http://softuni.foundation/</dc:description>
  <cp:keywords>SoftUni Software University programming software development software engineering course</cp:keywords>
  <dc:language>en-US</dc:language>
  <cp:lastModifiedBy/>
  <dcterms:modified xsi:type="dcterms:W3CDTF">2018-12-15T16:11:42Z</dcterms:modified>
  <cp:revision>93</cp:revision>
  <dc:subject>Software Development Course</dc:subject>
  <dc:title>Software University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31</vt:i4>
  </property>
  <property fmtid="{D5CDD505-2E9C-101B-9397-08002B2CF9AE}" pid="13" name="_TemplateID">
    <vt:lpwstr>TC027879909991</vt:lpwstr>
  </property>
  <property fmtid="{D5CDD505-2E9C-101B-9397-08002B2CF9AE}" pid="14" name="category">
    <vt:lpwstr>programming;computer programming;software development</vt:lpwstr>
  </property>
</Properties>
</file>